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006"/>
  </p:normalViewPr>
  <p:slideViewPr>
    <p:cSldViewPr snapToGrid="0" snapToObjects="1">
      <p:cViewPr varScale="1">
        <p:scale>
          <a:sx n="90" d="100"/>
          <a:sy n="90" d="100"/>
        </p:scale>
        <p:origin x="23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wnloads/india-debt-econ%20(6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India Total Debt to GDP, Interest Rates, Inflation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Total Debt to GDP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Sheet1!$A$6:$A$34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cat>
          <c:val>
            <c:numRef>
              <c:f>Sheet1!$B$6:$B$34</c:f>
              <c:numCache>
                <c:formatCode>0%</c:formatCode>
                <c:ptCount val="29"/>
                <c:pt idx="0">
                  <c:v>1.0181415059764978</c:v>
                </c:pt>
                <c:pt idx="1">
                  <c:v>1.0517541616500752</c:v>
                </c:pt>
                <c:pt idx="2">
                  <c:v>1.0332963469925993</c:v>
                </c:pt>
                <c:pt idx="3">
                  <c:v>0.99320949541118009</c:v>
                </c:pt>
                <c:pt idx="4">
                  <c:v>0.96509763596149201</c:v>
                </c:pt>
                <c:pt idx="5">
                  <c:v>0.92202636417419837</c:v>
                </c:pt>
                <c:pt idx="6">
                  <c:v>0.99107197278898529</c:v>
                </c:pt>
                <c:pt idx="7">
                  <c:v>0.99863830165002088</c:v>
                </c:pt>
                <c:pt idx="8">
                  <c:v>1.042591203071364</c:v>
                </c:pt>
                <c:pt idx="9">
                  <c:v>1.0901064164535339</c:v>
                </c:pt>
                <c:pt idx="10">
                  <c:v>1.1561828067182158</c:v>
                </c:pt>
                <c:pt idx="11">
                  <c:v>1.2314996138697656</c:v>
                </c:pt>
                <c:pt idx="12">
                  <c:v>1.2544692142474048</c:v>
                </c:pt>
                <c:pt idx="13">
                  <c:v>1.2812291880769235</c:v>
                </c:pt>
                <c:pt idx="14">
                  <c:v>1.3057678456284458</c:v>
                </c:pt>
                <c:pt idx="15">
                  <c:v>1.3183253586906414</c:v>
                </c:pt>
                <c:pt idx="16">
                  <c:v>1.309652284384959</c:v>
                </c:pt>
                <c:pt idx="17">
                  <c:v>1.3350830747147779</c:v>
                </c:pt>
                <c:pt idx="18">
                  <c:v>1.3467121855329545</c:v>
                </c:pt>
                <c:pt idx="19">
                  <c:v>1.3089271898438215</c:v>
                </c:pt>
                <c:pt idx="20">
                  <c:v>1.3151781415230253</c:v>
                </c:pt>
                <c:pt idx="21">
                  <c:v>1.3230797971439401</c:v>
                </c:pt>
                <c:pt idx="22">
                  <c:v>1.32029291889704</c:v>
                </c:pt>
                <c:pt idx="23">
                  <c:v>1.291620293540197</c:v>
                </c:pt>
                <c:pt idx="24">
                  <c:v>1.3207054170534047</c:v>
                </c:pt>
                <c:pt idx="25">
                  <c:v>1.268396713698015</c:v>
                </c:pt>
                <c:pt idx="26">
                  <c:v>1.2661836583332307</c:v>
                </c:pt>
                <c:pt idx="27">
                  <c:v>1.2568461095742625</c:v>
                </c:pt>
                <c:pt idx="28">
                  <c:v>1.2851443303948953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43-9A4B-B48B-6FA788C23E4E}"/>
            </c:ext>
          </c:extLst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Private Debt to GDP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Sheet1!$A$6:$A$34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cat>
          <c:val>
            <c:numRef>
              <c:f>Sheet1!$C$6:$C$34</c:f>
              <c:numCache>
                <c:formatCode>0%</c:formatCode>
                <c:ptCount val="29"/>
                <c:pt idx="0">
                  <c:v>0.2648190420468613</c:v>
                </c:pt>
                <c:pt idx="1">
                  <c:v>0.27770033653908904</c:v>
                </c:pt>
                <c:pt idx="2">
                  <c:v>0.26351441701532818</c:v>
                </c:pt>
                <c:pt idx="3">
                  <c:v>0.25856547411376746</c:v>
                </c:pt>
                <c:pt idx="4">
                  <c:v>0.26855923464874581</c:v>
                </c:pt>
                <c:pt idx="5">
                  <c:v>0.26225991143362404</c:v>
                </c:pt>
                <c:pt idx="6">
                  <c:v>0.27931407870397262</c:v>
                </c:pt>
                <c:pt idx="7">
                  <c:v>0.28289653239502083</c:v>
                </c:pt>
                <c:pt idx="8">
                  <c:v>0.30272725630599751</c:v>
                </c:pt>
                <c:pt idx="9">
                  <c:v>0.32431987152100639</c:v>
                </c:pt>
                <c:pt idx="10">
                  <c:v>0.33285171825823445</c:v>
                </c:pt>
                <c:pt idx="11">
                  <c:v>0.36633847218848042</c:v>
                </c:pt>
                <c:pt idx="12">
                  <c:v>0.36697943155323193</c:v>
                </c:pt>
                <c:pt idx="13">
                  <c:v>0.4041029745617099</c:v>
                </c:pt>
                <c:pt idx="14">
                  <c:v>0.45298138962899293</c:v>
                </c:pt>
                <c:pt idx="15">
                  <c:v>0.50268388812611497</c:v>
                </c:pt>
                <c:pt idx="16">
                  <c:v>0.5282129188227177</c:v>
                </c:pt>
                <c:pt idx="17">
                  <c:v>0.56647334946383565</c:v>
                </c:pt>
                <c:pt idx="18">
                  <c:v>0.5657305018314881</c:v>
                </c:pt>
                <c:pt idx="19">
                  <c:v>0.59259486845591969</c:v>
                </c:pt>
                <c:pt idx="20">
                  <c:v>0.59796312549882824</c:v>
                </c:pt>
                <c:pt idx="21">
                  <c:v>0.60895544056827167</c:v>
                </c:pt>
                <c:pt idx="22">
                  <c:v>0.61362677993928805</c:v>
                </c:pt>
                <c:pt idx="23">
                  <c:v>0.59835102220575598</c:v>
                </c:pt>
                <c:pt idx="24">
                  <c:v>0.60188204979070803</c:v>
                </c:pt>
                <c:pt idx="25">
                  <c:v>0.56047538361073879</c:v>
                </c:pt>
                <c:pt idx="26">
                  <c:v>0.54809357957158944</c:v>
                </c:pt>
                <c:pt idx="27">
                  <c:v>0.56069396125677362</c:v>
                </c:pt>
                <c:pt idx="28">
                  <c:v>0.56298392166080558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43-9A4B-B48B-6FA788C23E4E}"/>
            </c:ext>
          </c:extLst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Government Debt to GDP</c:v>
                </c:pt>
              </c:strCache>
            </c:strRef>
          </c:tx>
          <c:spPr>
            <a:ln w="3810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Sheet1!$A$6:$A$34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cat>
          <c:val>
            <c:numRef>
              <c:f>Sheet1!$D$6:$D$34</c:f>
              <c:numCache>
                <c:formatCode>0%</c:formatCode>
                <c:ptCount val="29"/>
                <c:pt idx="0">
                  <c:v>0.75332246392963653</c:v>
                </c:pt>
                <c:pt idx="1">
                  <c:v>0.77405382511098608</c:v>
                </c:pt>
                <c:pt idx="2">
                  <c:v>0.76978192997727113</c:v>
                </c:pt>
                <c:pt idx="3">
                  <c:v>0.73464402129741257</c:v>
                </c:pt>
                <c:pt idx="4">
                  <c:v>0.69653840131274625</c:v>
                </c:pt>
                <c:pt idx="5">
                  <c:v>0.65976645274057433</c:v>
                </c:pt>
                <c:pt idx="6">
                  <c:v>0.71175789408501267</c:v>
                </c:pt>
                <c:pt idx="7">
                  <c:v>0.71574176925499999</c:v>
                </c:pt>
                <c:pt idx="8">
                  <c:v>0.73986394676536638</c:v>
                </c:pt>
                <c:pt idx="9">
                  <c:v>0.76578654493252751</c:v>
                </c:pt>
                <c:pt idx="10">
                  <c:v>0.82333108845998138</c:v>
                </c:pt>
                <c:pt idx="11">
                  <c:v>0.86516114168128522</c:v>
                </c:pt>
                <c:pt idx="12">
                  <c:v>0.88748978269417289</c:v>
                </c:pt>
                <c:pt idx="13">
                  <c:v>0.87712621351521358</c:v>
                </c:pt>
                <c:pt idx="14">
                  <c:v>0.85278645599945291</c:v>
                </c:pt>
                <c:pt idx="15">
                  <c:v>0.81564147056452629</c:v>
                </c:pt>
                <c:pt idx="16">
                  <c:v>0.78143936556224114</c:v>
                </c:pt>
                <c:pt idx="17">
                  <c:v>0.76860972525094218</c:v>
                </c:pt>
                <c:pt idx="18">
                  <c:v>0.78098168370146648</c:v>
                </c:pt>
                <c:pt idx="19">
                  <c:v>0.71633232138790182</c:v>
                </c:pt>
                <c:pt idx="20">
                  <c:v>0.71721501602419713</c:v>
                </c:pt>
                <c:pt idx="21">
                  <c:v>0.71412435657566831</c:v>
                </c:pt>
                <c:pt idx="22">
                  <c:v>0.70666613895775188</c:v>
                </c:pt>
                <c:pt idx="23">
                  <c:v>0.69326927133444105</c:v>
                </c:pt>
                <c:pt idx="24">
                  <c:v>0.71882336726269669</c:v>
                </c:pt>
                <c:pt idx="25">
                  <c:v>0.70792133008727609</c:v>
                </c:pt>
                <c:pt idx="26">
                  <c:v>0.71809007876164122</c:v>
                </c:pt>
                <c:pt idx="27">
                  <c:v>0.69615214831748884</c:v>
                </c:pt>
                <c:pt idx="28">
                  <c:v>0.72216040873408982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43-9A4B-B48B-6FA788C23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8955391"/>
        <c:axId val="393302079"/>
      </c:lineChart>
      <c:lineChart>
        <c:grouping val="standard"/>
        <c:varyColors val="0"/>
        <c:ser>
          <c:idx val="3"/>
          <c:order val="3"/>
          <c:tx>
            <c:strRef>
              <c:f>Sheet1!$E$5</c:f>
              <c:strCache>
                <c:ptCount val="1"/>
                <c:pt idx="0">
                  <c:v>Lending Rate (Right Axis)</c:v>
                </c:pt>
              </c:strCache>
            </c:strRef>
          </c:tx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Sheet1!$A$6:$A$34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cat>
          <c:val>
            <c:numRef>
              <c:f>Sheet1!$E$6:$E$34</c:f>
              <c:numCache>
                <c:formatCode>0.00%</c:formatCode>
                <c:ptCount val="29"/>
                <c:pt idx="0">
                  <c:v>0.17874999999999999</c:v>
                </c:pt>
                <c:pt idx="1">
                  <c:v>0.18916666666666701</c:v>
                </c:pt>
                <c:pt idx="2">
                  <c:v>0.16250000000000001</c:v>
                </c:pt>
                <c:pt idx="3">
                  <c:v>0.14749999999999999</c:v>
                </c:pt>
                <c:pt idx="4">
                  <c:v>0.15458333333333302</c:v>
                </c:pt>
                <c:pt idx="5">
                  <c:v>0.15958333333333299</c:v>
                </c:pt>
                <c:pt idx="6">
                  <c:v>0.138333333333333</c:v>
                </c:pt>
                <c:pt idx="7">
                  <c:v>0.13541666666666699</c:v>
                </c:pt>
                <c:pt idx="8">
                  <c:v>0.12541666666666701</c:v>
                </c:pt>
                <c:pt idx="9">
                  <c:v>0.12291666666666701</c:v>
                </c:pt>
                <c:pt idx="10">
                  <c:v>0.120833333333333</c:v>
                </c:pt>
                <c:pt idx="11">
                  <c:v>0.119166666666667</c:v>
                </c:pt>
                <c:pt idx="12">
                  <c:v>0.11458333333333301</c:v>
                </c:pt>
                <c:pt idx="13">
                  <c:v>0.10916666666666699</c:v>
                </c:pt>
                <c:pt idx="14">
                  <c:v>0.1075</c:v>
                </c:pt>
                <c:pt idx="15">
                  <c:v>0.111875</c:v>
                </c:pt>
                <c:pt idx="16">
                  <c:v>0.13020833333333301</c:v>
                </c:pt>
                <c:pt idx="17">
                  <c:v>0.13312499999999999</c:v>
                </c:pt>
                <c:pt idx="18">
                  <c:v>0.121875</c:v>
                </c:pt>
                <c:pt idx="19">
                  <c:v>8.3333499999999991E-2</c:v>
                </c:pt>
                <c:pt idx="20">
                  <c:v>0.101666666666667</c:v>
                </c:pt>
                <c:pt idx="21">
                  <c:v>0.10604166666666701</c:v>
                </c:pt>
                <c:pt idx="22">
                  <c:v>0.102916666666667</c:v>
                </c:pt>
                <c:pt idx="23">
                  <c:v>0.10250000000000001</c:v>
                </c:pt>
                <c:pt idx="24">
                  <c:v>0.10008333333333301</c:v>
                </c:pt>
                <c:pt idx="25">
                  <c:v>9.6699999999999994E-2</c:v>
                </c:pt>
                <c:pt idx="26">
                  <c:v>9.5100000000000004E-2</c:v>
                </c:pt>
                <c:pt idx="27">
                  <c:v>9.4500000000000001E-2</c:v>
                </c:pt>
                <c:pt idx="28">
                  <c:v>9.4700000000000006E-2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43-9A4B-B48B-6FA788C23E4E}"/>
            </c:ext>
          </c:extLst>
        </c:ser>
        <c:ser>
          <c:idx val="4"/>
          <c:order val="4"/>
          <c:tx>
            <c:strRef>
              <c:f>Sheet1!$F$5</c:f>
              <c:strCache>
                <c:ptCount val="1"/>
                <c:pt idx="0">
                  <c:v>Inflation Rate (Right Axis)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Sheet1!$A$6:$A$34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cat>
          <c:val>
            <c:numRef>
              <c:f>Sheet1!$F$6:$F$34</c:f>
              <c:numCache>
                <c:formatCode>0.0%</c:formatCode>
                <c:ptCount val="29"/>
                <c:pt idx="0">
                  <c:v>0.13870246085010751</c:v>
                </c:pt>
                <c:pt idx="1">
                  <c:v>0.11787819253438392</c:v>
                </c:pt>
                <c:pt idx="2">
                  <c:v>6.3620386643234772E-2</c:v>
                </c:pt>
                <c:pt idx="3">
                  <c:v>0.10211500330469159</c:v>
                </c:pt>
                <c:pt idx="4">
                  <c:v>0.10224887556221751</c:v>
                </c:pt>
                <c:pt idx="5">
                  <c:v>8.9771490750815808E-2</c:v>
                </c:pt>
                <c:pt idx="6">
                  <c:v>7.1642536195707152E-2</c:v>
                </c:pt>
                <c:pt idx="7">
                  <c:v>0.13230840903797003</c:v>
                </c:pt>
                <c:pt idx="8">
                  <c:v>4.6698210244805471E-2</c:v>
                </c:pt>
                <c:pt idx="9">
                  <c:v>4.0094339622641861E-2</c:v>
                </c:pt>
                <c:pt idx="10">
                  <c:v>3.6848072562358336E-2</c:v>
                </c:pt>
                <c:pt idx="11">
                  <c:v>4.3921997448514105E-2</c:v>
                </c:pt>
                <c:pt idx="12">
                  <c:v>3.8058659217876878E-2</c:v>
                </c:pt>
                <c:pt idx="13">
                  <c:v>3.7672384796501701E-2</c:v>
                </c:pt>
                <c:pt idx="14">
                  <c:v>4.2463533225284955E-2</c:v>
                </c:pt>
                <c:pt idx="15">
                  <c:v>6.1455223880596543E-2</c:v>
                </c:pt>
                <c:pt idx="16">
                  <c:v>6.3699967458509255E-2</c:v>
                </c:pt>
                <c:pt idx="17">
                  <c:v>8.351816443594684E-2</c:v>
                </c:pt>
                <c:pt idx="18">
                  <c:v>0.10877391120208935</c:v>
                </c:pt>
                <c:pt idx="19">
                  <c:v>0.11992296918767487</c:v>
                </c:pt>
                <c:pt idx="20">
                  <c:v>8.8578452968010035E-2</c:v>
                </c:pt>
                <c:pt idx="21">
                  <c:v>9.3124456048735649E-2</c:v>
                </c:pt>
                <c:pt idx="22">
                  <c:v>0.10907643312102233</c:v>
                </c:pt>
                <c:pt idx="23">
                  <c:v>6.3531945441492432E-2</c:v>
                </c:pt>
                <c:pt idx="24">
                  <c:v>5.8711056361796077E-2</c:v>
                </c:pt>
                <c:pt idx="25">
                  <c:v>4.9461641991924488E-2</c:v>
                </c:pt>
                <c:pt idx="26">
                  <c:v>2.4879769156781251E-2</c:v>
                </c:pt>
                <c:pt idx="27">
                  <c:v>4.8614152537070465E-2</c:v>
                </c:pt>
                <c:pt idx="28">
                  <c:v>7.6610978520286421E-2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543-9A4B-B48B-6FA788C23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562143"/>
        <c:axId val="409266159"/>
      </c:lineChart>
      <c:catAx>
        <c:axId val="36895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02079"/>
        <c:crosses val="autoZero"/>
        <c:auto val="1"/>
        <c:lblAlgn val="ctr"/>
        <c:lblOffset val="100"/>
        <c:noMultiLvlLbl val="0"/>
      </c:catAx>
      <c:valAx>
        <c:axId val="393302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955391"/>
        <c:crosses val="autoZero"/>
        <c:crossBetween val="between"/>
      </c:valAx>
      <c:valAx>
        <c:axId val="409266159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562143"/>
        <c:crosses val="max"/>
        <c:crossBetween val="between"/>
      </c:valAx>
      <c:catAx>
        <c:axId val="40956214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9266159"/>
        <c:crosses val="autoZero"/>
        <c:auto val="1"/>
        <c:lblAlgn val="ctr"/>
        <c:lblOffset val="100"/>
        <c:noMultiLvlLbl val="0"/>
      </c:catAx>
      <c:spPr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accent3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AB870-773B-2A46-8EEF-6A5C27941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31F90-7773-804F-B64E-1F7DFB59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47F5B-E2AB-6C49-9088-28CDA3DC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CB1D2-E23D-7145-8F00-27084E19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F8870-8B63-6045-9530-FCC4DEE80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CB74-8446-074D-A513-35E752A2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008E8-1E3B-1440-A5F3-C7CE1EE6A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1C56B-C392-D542-A910-0755E45D7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4B97D-4198-6B4B-BC6C-10487447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A27F-8C7C-6D46-882B-10C4FCFFC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6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CCC453-E2E3-234D-A5B7-D171126A9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78401-B466-AE46-BB62-35EDC4708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1CDE6-AA7B-F84C-8843-E8D526DD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4C454-A7A7-E743-B6F3-BA0DACE0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C1C35-E6D9-324B-83BA-9010A801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EAAF-C394-DB46-A4E3-588C068A8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AC5A0-61EA-4348-B208-BFF1798B4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7BE0E-2F05-584A-8F68-96466481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E3A4-57A1-E640-9E07-1C7D496D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5223F-A070-5D44-9D9E-6C0E8E4B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6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8FA5C-C94D-4140-B7B7-03545E34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EDFFF-C1E1-B84F-99BB-C023C6A0A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7C135-2CAA-4043-B742-6467C40F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873FC-EF0E-A048-9885-2F39D9E17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27EFD-CA25-4643-B4D2-3451ACDD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988DA-02F2-5741-8732-2C936AFAC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000F8-B395-6648-88CE-E26C23865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E7B94-0CD6-A846-A772-D73944B3B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602A7-AC61-B44F-997C-DB95119D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FB83-4E0B-444E-8250-49ED2AA95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11E33-CDEA-4B42-8AFA-87E229AB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3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69661-021A-A24A-A53F-30B4BCDE6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E40B5-3844-464A-B1B9-2040B0E4F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E9FFC-2281-DA4F-BD7A-8925600BA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D01ED5-78EE-394E-988A-E61DF5D3D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C92633-47B2-704E-9960-FF625E9C58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36CCA-8C81-224D-9810-474D0391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A371DE-1DCA-D648-89FB-FCC8DB618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6A2AB-BF2A-DC4F-8B88-7CC92E07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7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2F703-EF8F-A543-82C0-DED8E8C3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1B70F5-D2F7-3E4D-9EAC-35DBC6A5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E6DF0-65B8-5145-B9DF-CBCBD429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471F3-40A5-824C-8C16-6DE56AB4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2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CCDDFD-64E1-E145-8814-E38514DD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41494-E663-8940-8F05-5BA3F445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55133-4294-E148-830D-3920506F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5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397A4-4C40-1349-BB71-1053796B3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B520E-4F9B-6E46-B325-CF9DAC2DA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6906D-A255-8340-ACC9-B38B7A1A3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29660-4B42-8B4D-B475-823E5354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5E68F-8C8A-4740-ADD0-30B58E2C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EACB0-3B03-E74A-9C7E-A0AE35B9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2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2AB0D-B6B5-5F4E-B7DA-3F09EA547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4ED706-8FDB-FF49-A9DF-A9015F6BF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89771-7550-3348-8362-5A4603589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FC190-25D5-CB4A-B8B7-D16B7108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69010-9249-3543-B024-D2DB05F72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293E4-FB4F-AD40-9F30-EF1DFFD7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2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B6775-482B-DB45-9D3A-26811ADE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3BF13-7CE1-DD40-9478-06ACC0925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93CD3-8A06-D44A-A9E8-E2AF9EBD6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14BFA-AA1C-814F-9C91-23FEBF8F2F68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0EEC-0104-6B4E-8676-82174063C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F4EBC-4962-4546-AE17-3B1ED7706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5EAA8-6490-F840-A62D-6228A12AE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9E9A3-AA91-524A-BEF2-9B15936371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86" y="457200"/>
            <a:ext cx="10265228" cy="5943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767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758893-49CA-D74A-9E77-84284CC473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07" y="506185"/>
            <a:ext cx="10107386" cy="58456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17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DC5C16-88AC-3046-852D-59DC234AC7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86" y="653143"/>
            <a:ext cx="10036629" cy="555171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109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6DB05-06D4-CA4E-A108-CE87F76D55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6944"/>
            <a:ext cx="10428514" cy="560614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835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C2036C-CCE9-CA48-BEF7-ECD0B6F3462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7" y="609599"/>
            <a:ext cx="10319657" cy="559525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705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30AB60C-E804-DE4C-88B9-22A46660B4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9343307"/>
              </p:ext>
            </p:extLst>
          </p:nvPr>
        </p:nvGraphicFramePr>
        <p:xfrm>
          <a:off x="858243" y="569714"/>
          <a:ext cx="10475514" cy="5718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06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</Words>
  <Application>Microsoft Macintosh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Michael Grady</cp:lastModifiedBy>
  <cp:revision>7</cp:revision>
  <dcterms:created xsi:type="dcterms:W3CDTF">2020-09-18T12:49:21Z</dcterms:created>
  <dcterms:modified xsi:type="dcterms:W3CDTF">2020-09-18T15:05:54Z</dcterms:modified>
</cp:coreProperties>
</file>