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61" r:id="rId4"/>
    <p:sldId id="262" r:id="rId5"/>
    <p:sldId id="295" r:id="rId6"/>
    <p:sldId id="263" r:id="rId7"/>
    <p:sldId id="264" r:id="rId8"/>
    <p:sldId id="265" r:id="rId9"/>
    <p:sldId id="266" r:id="rId10"/>
    <p:sldId id="286" r:id="rId11"/>
    <p:sldId id="256" r:id="rId12"/>
    <p:sldId id="269" r:id="rId13"/>
    <p:sldId id="293" r:id="rId14"/>
    <p:sldId id="267" r:id="rId15"/>
    <p:sldId id="259" r:id="rId16"/>
    <p:sldId id="292" r:id="rId17"/>
    <p:sldId id="270" r:id="rId18"/>
    <p:sldId id="271" r:id="rId19"/>
    <p:sldId id="288" r:id="rId20"/>
    <p:sldId id="284" r:id="rId21"/>
    <p:sldId id="272" r:id="rId22"/>
    <p:sldId id="273" r:id="rId23"/>
    <p:sldId id="285" r:id="rId24"/>
    <p:sldId id="289" r:id="rId25"/>
    <p:sldId id="276" r:id="rId26"/>
    <p:sldId id="281" r:id="rId27"/>
    <p:sldId id="280" r:id="rId28"/>
    <p:sldId id="277" r:id="rId29"/>
    <p:sldId id="291" r:id="rId30"/>
    <p:sldId id="279" r:id="rId31"/>
    <p:sldId id="282" r:id="rId32"/>
    <p:sldId id="290" r:id="rId33"/>
    <p:sldId id="27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7"/>
    <p:restoredTop sz="94619"/>
  </p:normalViewPr>
  <p:slideViewPr>
    <p:cSldViewPr snapToGrid="0" snapToObjects="1">
      <p:cViewPr varScale="1">
        <p:scale>
          <a:sx n="107" d="100"/>
          <a:sy n="107" d="100"/>
        </p:scale>
        <p:origin x="20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dmin:Dropbox:McShane%20documents:Tychos%20PP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US- 1920s Private Debt to GDP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730358705161901"/>
          <c:y val="0.17760946074922501"/>
          <c:w val="0.76024806023334701"/>
          <c:h val="0.66800823192555503"/>
        </c:manualLayout>
      </c:layout>
      <c:lineChart>
        <c:grouping val="standard"/>
        <c:varyColors val="0"/>
        <c:ser>
          <c:idx val="0"/>
          <c:order val="0"/>
          <c:tx>
            <c:strRef>
              <c:f>GD!$B$9</c:f>
              <c:strCache>
                <c:ptCount val="1"/>
                <c:pt idx="0">
                  <c:v>Private debt</c:v>
                </c:pt>
              </c:strCache>
            </c:strRef>
          </c:tx>
          <c:spPr>
            <a:ln w="38100" cmpd="sng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GD!$C$8:$R$8</c:f>
              <c:numCache>
                <c:formatCode>General</c:formatCode>
                <c:ptCount val="16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</c:numCache>
            </c:numRef>
          </c:cat>
          <c:val>
            <c:numRef>
              <c:f>GD!$C$9:$R$9</c:f>
              <c:numCache>
                <c:formatCode>0%</c:formatCode>
                <c:ptCount val="16"/>
                <c:pt idx="0">
                  <c:v>1.213302752293578</c:v>
                </c:pt>
                <c:pt idx="1">
                  <c:v>1.4488403819918141</c:v>
                </c:pt>
                <c:pt idx="2">
                  <c:v>1.50412087912088</c:v>
                </c:pt>
                <c:pt idx="3">
                  <c:v>1.364595545134818</c:v>
                </c:pt>
                <c:pt idx="4">
                  <c:v>1.4036488027366021</c:v>
                </c:pt>
                <c:pt idx="5">
                  <c:v>1.451754385964912</c:v>
                </c:pt>
                <c:pt idx="6">
                  <c:v>1.431069958847736</c:v>
                </c:pt>
                <c:pt idx="7">
                  <c:v>1.5379812695109261</c:v>
                </c:pt>
                <c:pt idx="8">
                  <c:v>1.6123711340206179</c:v>
                </c:pt>
                <c:pt idx="9">
                  <c:v>1.5439770554493311</c:v>
                </c:pt>
                <c:pt idx="10">
                  <c:v>1.7478260869565221</c:v>
                </c:pt>
                <c:pt idx="11">
                  <c:v>1.9198966408268729</c:v>
                </c:pt>
                <c:pt idx="12">
                  <c:v>2.3159663865546221</c:v>
                </c:pt>
                <c:pt idx="13">
                  <c:v>2.2517482517482521</c:v>
                </c:pt>
                <c:pt idx="14">
                  <c:v>1.8907185628742511</c:v>
                </c:pt>
                <c:pt idx="15">
                  <c:v>1.687752355316285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7A-194A-B802-965CB95C5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7710136"/>
        <c:axId val="-2137707064"/>
      </c:lineChart>
      <c:catAx>
        <c:axId val="-2137710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7707064"/>
        <c:crosses val="autoZero"/>
        <c:auto val="1"/>
        <c:lblAlgn val="ctr"/>
        <c:lblOffset val="100"/>
        <c:noMultiLvlLbl val="0"/>
      </c:catAx>
      <c:valAx>
        <c:axId val="-21377070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37710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1BD68-8B75-3E43-8E7D-87F8FC16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CCA92-0CD1-A84B-A932-8C89D9BE0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B3413-5123-4548-ABC7-1406D998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39AE-730E-184D-8775-02CF887F1708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3F702-BE3C-5A41-A6B4-18D8FC56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80481-A28D-594C-B58A-6369CB48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6A51-326F-5743-BB11-E030D152D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7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2DFFD-DEC1-4346-ADCC-CB91B8EB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AAFC7F-8D5E-904B-ADD0-9208FB8A3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F094-FE79-F84B-8F99-71EE36CA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39AE-730E-184D-8775-02CF887F1708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5C023-43CF-A247-9516-563B946B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5CE75-B5B5-414F-8310-6EFB0B28D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6A51-326F-5743-BB11-E030D152D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F6C30A-0B67-D849-BA8F-05F32AF5E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0D39F-7C88-F241-9F04-1FB8B2D2E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44499-22E7-054C-908A-287FC5398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39AE-730E-184D-8775-02CF887F1708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850F6-3B63-654D-9F9B-917054686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D8C50-4C85-C14C-9F6C-F26D21E67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6A51-326F-5743-BB11-E030D152D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C9D88-80DE-6940-9D24-994AC78D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A7098-63DC-F54C-BC5D-86CCC6200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14C3B-D1DB-6146-B8DD-C0AF8ED84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39AE-730E-184D-8775-02CF887F1708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1F684-5E14-C84E-B79F-3AB406999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EEC53-4E7E-0840-BAB3-498E0E6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6A51-326F-5743-BB11-E030D152D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9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F808A-2AD2-0E45-809A-37B84AB9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1A36F-7ED3-4846-846F-9B3A8F69C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5FA57-8F6D-244D-91E0-8A8F750A8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39AE-730E-184D-8775-02CF887F1708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BA7DC-3B9F-724A-AA8E-913421D2E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4DFA0-07FD-BE4C-A9D4-7D3CCC35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6A51-326F-5743-BB11-E030D152D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6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EDB25-5E8C-A44A-83AD-D1BB4E13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C954D-32E7-934E-9C1A-7337FCFB9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07A51-A332-974E-9590-81F533D32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060A8-0C3D-A44F-966E-0A3EEF73B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39AE-730E-184D-8775-02CF887F1708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543B2-DA54-4E4B-BC26-CD9EBA802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0340C-54ED-774E-B98C-33A45604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6A51-326F-5743-BB11-E030D152D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3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1C04-5D4C-6948-B392-6BDB6DDE8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28FFC-3E8A-E149-AE87-5257C8726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D99BC-1FF6-5C45-B62B-1EC173707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D8AA5-BF0D-CD4E-8A08-C968F20D4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B030BD-EE5E-F746-90C2-B6C5490B2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DFF6D8-858C-4545-8983-908C4A61C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39AE-730E-184D-8775-02CF887F1708}" type="datetimeFigureOut">
              <a:rPr lang="en-US" smtClean="0"/>
              <a:t>9/16/20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1C28E3-4A4C-334F-ADB7-04366B268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FC5A9-E36A-9F48-9FFE-4402E0999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6A51-326F-5743-BB11-E030D152D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7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41A46-FC4D-3B44-8816-6616E8C82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7C76D-A054-4140-B114-0384B591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39AE-730E-184D-8775-02CF887F1708}" type="datetimeFigureOut">
              <a:rPr lang="en-US" smtClean="0"/>
              <a:t>9/16/20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C4C00-FCB4-7C44-997A-750B1DA0B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F2945-4125-DF4C-A0F8-9B282A89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6A51-326F-5743-BB11-E030D152D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8B1205-730C-C740-8571-9F727F3D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39AE-730E-184D-8775-02CF887F1708}" type="datetimeFigureOut">
              <a:rPr lang="en-US" smtClean="0"/>
              <a:t>9/16/20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915B06-AEF7-FC4E-996D-7F0801ED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CA704-7328-BE43-B0B4-0658ABB8C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6A51-326F-5743-BB11-E030D152D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0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84F4-9860-BC4E-88D9-FE58533D6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D064D-1D02-8849-96FE-5BEE6C114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23660-3E05-0244-B73B-75A2B56D4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115DA-5AF5-E04D-8A92-6CAF31235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39AE-730E-184D-8775-02CF887F1708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87463-5364-5B45-A977-A6CBDE5E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894FB-B7CF-114A-872E-E9B060914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6A51-326F-5743-BB11-E030D152D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2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4B70B-1713-464F-8EDA-15F7063F9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5C1DC-4ED2-BB45-B516-D2390DDC8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24A4B-FE84-0D4A-8FDA-01907173C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439C3-4C39-6D45-8236-750A59773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39AE-730E-184D-8775-02CF887F1708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8E075-3F08-5341-BD9E-D07534762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DE45A-E054-A14E-879B-AE5C8B05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6A51-326F-5743-BB11-E030D152D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5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169D55-B034-2D4B-87B2-44DAA9564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F3A5E-E456-3442-9557-186792622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DDB13-7081-2545-9701-E95E6EF72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A39AE-730E-184D-8775-02CF887F1708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1F184-3311-DB41-BF9A-0CE74698E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98344-D466-9045-83F3-BE97B8189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86A51-326F-5743-BB11-E030D152D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dan@govwoods.or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F52E-EC82-2D44-ABA5-8353F226A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Big Caslon Medium" panose="02000603090000020003" pitchFamily="2" charset="-79"/>
                <a:cs typeface="Big Caslon Medium" panose="02000603090000020003" pitchFamily="2" charset="-79"/>
              </a:rPr>
              <a:t>Tychos</a:t>
            </a:r>
            <a:r>
              <a:rPr lang="en-US" sz="48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91977-8577-2240-A1F8-5BB3AB2C5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620" y="194006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Not for profit data source for the Big Seven (60% of world GDP)</a:t>
            </a:r>
          </a:p>
          <a:p>
            <a:pPr lvl="1"/>
            <a:r>
              <a:rPr lang="en-US" sz="19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U.S.</a:t>
            </a:r>
          </a:p>
          <a:p>
            <a:pPr lvl="1"/>
            <a:r>
              <a:rPr lang="en-US" sz="19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China</a:t>
            </a:r>
          </a:p>
          <a:p>
            <a:pPr lvl="1"/>
            <a:r>
              <a:rPr lang="en-US" sz="19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Japan</a:t>
            </a:r>
          </a:p>
          <a:p>
            <a:pPr lvl="1"/>
            <a:r>
              <a:rPr lang="en-US" sz="19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Germany</a:t>
            </a:r>
          </a:p>
          <a:p>
            <a:pPr lvl="1"/>
            <a:r>
              <a:rPr lang="en-US" sz="19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France</a:t>
            </a:r>
          </a:p>
          <a:p>
            <a:pPr lvl="1"/>
            <a:r>
              <a:rPr lang="en-US" sz="19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India</a:t>
            </a:r>
          </a:p>
          <a:p>
            <a:pPr lvl="1"/>
            <a:r>
              <a:rPr lang="en-US" sz="19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U.K.</a:t>
            </a:r>
          </a:p>
          <a:p>
            <a:r>
              <a:rPr lang="en-US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High level country and sector data aggregation and trends</a:t>
            </a:r>
          </a:p>
          <a:p>
            <a:r>
              <a:rPr lang="en-US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“A comprehensive high level look at credit”</a:t>
            </a:r>
          </a:p>
          <a:p>
            <a:r>
              <a:rPr lang="en-US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Focus on credit concerns— central to financial crisis, recessions, and depressions</a:t>
            </a:r>
          </a:p>
        </p:txBody>
      </p:sp>
    </p:spTree>
    <p:extLst>
      <p:ext uri="{BB962C8B-B14F-4D97-AF65-F5344CB8AC3E}">
        <p14:creationId xmlns:p14="http://schemas.microsoft.com/office/powerpoint/2010/main" val="3281509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0C4ED-050A-7140-8396-41F3461C4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Reports found at </a:t>
            </a:r>
            <a:r>
              <a:rPr lang="en-US" dirty="0" err="1">
                <a:latin typeface="Big Caslon Medium" panose="02000603090000020003" pitchFamily="2" charset="-79"/>
                <a:cs typeface="Big Caslon Medium" panose="02000603090000020003" pitchFamily="2" charset="-79"/>
              </a:rPr>
              <a:t>www.tychosgroup.org</a:t>
            </a:r>
            <a:endParaRPr lang="en-US" dirty="0">
              <a:latin typeface="Big Caslon Medium" panose="02000603090000020003" pitchFamily="2" charset="-79"/>
              <a:cs typeface="Big Caslon Medium" panose="020006030900000200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48678-227B-7D43-835B-003AE1D85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547" y="1958146"/>
            <a:ext cx="10515600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First quarter 2020</a:t>
            </a:r>
          </a:p>
          <a:p>
            <a:r>
              <a:rPr lang="en-US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Pre-pandemic, lag in data</a:t>
            </a:r>
          </a:p>
          <a:p>
            <a:r>
              <a:rPr lang="en-US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Lag usually less of an issue because trends develop over multiple years</a:t>
            </a:r>
          </a:p>
          <a:p>
            <a:r>
              <a:rPr lang="en-US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Sets us up to understand more clearly the second quarter report coming out in October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649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F21556-454A-0540-A5A3-40C57F9A2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68" y="1463039"/>
            <a:ext cx="10239312" cy="443484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1FB1C4D-326B-0E45-AA0C-94058723C39F}"/>
              </a:ext>
            </a:extLst>
          </p:cNvPr>
          <p:cNvSpPr/>
          <p:nvPr/>
        </p:nvSpPr>
        <p:spPr>
          <a:xfrm>
            <a:off x="8888896" y="2646788"/>
            <a:ext cx="1965960" cy="118110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07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FFCD79-95F7-DC44-9EAF-307A74738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5562600"/>
            <a:ext cx="7389191" cy="11249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04080E-5D1B-3C4B-A830-27AA1F077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279" y="161190"/>
            <a:ext cx="7389191" cy="533420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16CE75C-700B-A748-8613-83CD17EA31B6}"/>
              </a:ext>
            </a:extLst>
          </p:cNvPr>
          <p:cNvSpPr/>
          <p:nvPr/>
        </p:nvSpPr>
        <p:spPr>
          <a:xfrm>
            <a:off x="7337068" y="2443722"/>
            <a:ext cx="1965960" cy="118110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0B292F-EC3E-7642-853B-36A47ED37BB4}"/>
              </a:ext>
            </a:extLst>
          </p:cNvPr>
          <p:cNvSpPr txBox="1"/>
          <p:nvPr/>
        </p:nvSpPr>
        <p:spPr>
          <a:xfrm>
            <a:off x="9303028" y="4108174"/>
            <a:ext cx="2425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Delinquency and losses </a:t>
            </a:r>
          </a:p>
          <a:p>
            <a:r>
              <a:rPr lang="en-US" dirty="0">
                <a:highlight>
                  <a:srgbClr val="FFFF00"/>
                </a:highlight>
              </a:rPr>
              <a:t>are lagging indicators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84205B-DE26-D14D-937C-C92C32F39471}"/>
              </a:ext>
            </a:extLst>
          </p:cNvPr>
          <p:cNvSpPr/>
          <p:nvPr/>
        </p:nvSpPr>
        <p:spPr>
          <a:xfrm>
            <a:off x="7476216" y="5515709"/>
            <a:ext cx="1965960" cy="118110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8D663A83-05FD-6841-9C3A-8B36147BC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C60FFCD-6DC0-8545-9069-FCC22211A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3537712-5D01-C442-80A2-FED6A34C9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89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397D62-B894-6F45-A980-7811CE091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451126"/>
            <a:ext cx="8420100" cy="56515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5B8B6E2-1E41-C346-A926-D7F35E538561}"/>
              </a:ext>
            </a:extLst>
          </p:cNvPr>
          <p:cNvSpPr/>
          <p:nvPr/>
        </p:nvSpPr>
        <p:spPr>
          <a:xfrm>
            <a:off x="8622528" y="4276807"/>
            <a:ext cx="1965960" cy="118110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14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214E-6707-1947-825B-D7C0AEB4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47F93-E808-0740-98A3-CE4486D6F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46163"/>
          </a:xfrm>
        </p:spPr>
        <p:txBody>
          <a:bodyPr/>
          <a:lstStyle/>
          <a:p>
            <a:r>
              <a:rPr lang="en-US" dirty="0"/>
              <a:t>Country 20%/150%</a:t>
            </a:r>
          </a:p>
          <a:p>
            <a:r>
              <a:rPr lang="en-US" dirty="0"/>
              <a:t>Sector 20-40%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4023C-4363-A14C-A0CD-FCFD72260A46}"/>
              </a:ext>
            </a:extLst>
          </p:cNvPr>
          <p:cNvSpPr txBox="1"/>
          <p:nvPr/>
        </p:nvSpPr>
        <p:spPr>
          <a:xfrm>
            <a:off x="2416969" y="3006725"/>
            <a:ext cx="7358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 rules, only guidelines</a:t>
            </a:r>
          </a:p>
          <a:p>
            <a:endParaRPr lang="en-US" sz="2400" dirty="0"/>
          </a:p>
          <a:p>
            <a:r>
              <a:rPr lang="en-US" sz="2400" dirty="0"/>
              <a:t>Government actions and/or other circumstances can act to mitigate or solve a country or sector crisis</a:t>
            </a:r>
          </a:p>
          <a:p>
            <a:endParaRPr lang="en-US" sz="2400" dirty="0"/>
          </a:p>
          <a:p>
            <a:r>
              <a:rPr lang="en-US" sz="2400" dirty="0"/>
              <a:t>The beginning of analysis, not the end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C8E928-B266-5549-BB0B-9E2F28983DA0}"/>
              </a:ext>
            </a:extLst>
          </p:cNvPr>
          <p:cNvSpPr/>
          <p:nvPr/>
        </p:nvSpPr>
        <p:spPr>
          <a:xfrm>
            <a:off x="2026920" y="2871788"/>
            <a:ext cx="8183880" cy="2446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94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E94989-EE33-8743-BD86-14C1E799A606}"/>
              </a:ext>
            </a:extLst>
          </p:cNvPr>
          <p:cNvSpPr txBox="1"/>
          <p:nvPr/>
        </p:nvSpPr>
        <p:spPr>
          <a:xfrm>
            <a:off x="7341705" y="5213707"/>
            <a:ext cx="4070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Benefit comes early, problems come later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957D32-8E07-864F-BD9F-E833DC894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803400"/>
            <a:ext cx="9766300" cy="32512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135D393-452D-7745-8D1B-DA46EC48F321}"/>
              </a:ext>
            </a:extLst>
          </p:cNvPr>
          <p:cNvSpPr/>
          <p:nvPr/>
        </p:nvSpPr>
        <p:spPr>
          <a:xfrm>
            <a:off x="8526291" y="2447288"/>
            <a:ext cx="1965960" cy="118110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8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7D08D7-282C-E446-9139-6D1572DC6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889000"/>
            <a:ext cx="9118600" cy="5080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28D199E-05D6-0C44-A2D6-F0B1BF0AF9CE}"/>
              </a:ext>
            </a:extLst>
          </p:cNvPr>
          <p:cNvSpPr/>
          <p:nvPr/>
        </p:nvSpPr>
        <p:spPr>
          <a:xfrm>
            <a:off x="8689340" y="4469151"/>
            <a:ext cx="1965960" cy="118110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25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20AF8-C668-9C4B-95A7-15C680AD3A69}"/>
              </a:ext>
            </a:extLst>
          </p:cNvPr>
          <p:cNvSpPr txBox="1"/>
          <p:nvPr/>
        </p:nvSpPr>
        <p:spPr>
          <a:xfrm>
            <a:off x="9024227" y="5247861"/>
            <a:ext cx="2957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Include shadow banking</a:t>
            </a:r>
          </a:p>
          <a:p>
            <a:endParaRPr lang="en-US" dirty="0"/>
          </a:p>
          <a:p>
            <a:r>
              <a:rPr lang="en-US" dirty="0"/>
              <a:t>Consumer debt is catching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114C9-24BD-8B45-9659-3B38B700B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1771650"/>
            <a:ext cx="9779000" cy="33147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73EFCA9-E84C-4342-B8AC-E3C46E7FA30D}"/>
              </a:ext>
            </a:extLst>
          </p:cNvPr>
          <p:cNvSpPr/>
          <p:nvPr/>
        </p:nvSpPr>
        <p:spPr>
          <a:xfrm>
            <a:off x="8537262" y="3905249"/>
            <a:ext cx="1965960" cy="118110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48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82D158-AFBD-004E-A487-9AC6167EB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654050"/>
            <a:ext cx="9220200" cy="55499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5B89FBA-F8BC-BE40-AD24-DCE09C87E4E9}"/>
              </a:ext>
            </a:extLst>
          </p:cNvPr>
          <p:cNvSpPr/>
          <p:nvPr/>
        </p:nvSpPr>
        <p:spPr>
          <a:xfrm>
            <a:off x="8615901" y="2169388"/>
            <a:ext cx="1965960" cy="224326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59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725C9-3B7E-C04E-BE9B-133D53D2E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828951"/>
            <a:ext cx="10515600" cy="1325563"/>
          </a:xfrm>
        </p:spPr>
        <p:txBody>
          <a:bodyPr/>
          <a:lstStyle/>
          <a:p>
            <a:r>
              <a:rPr lang="en-US" dirty="0"/>
              <a:t>China is unique because it owns largest lenders and borrowers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27A68-6D62-FC46-B301-6A9708C8F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765" y="2527818"/>
            <a:ext cx="10515600" cy="4351338"/>
          </a:xfrm>
        </p:spPr>
        <p:txBody>
          <a:bodyPr/>
          <a:lstStyle/>
          <a:p>
            <a:r>
              <a:rPr lang="en-US" dirty="0"/>
              <a:t>Rescue expertise demonstrated in post-1999 crisis</a:t>
            </a:r>
          </a:p>
          <a:p>
            <a:r>
              <a:rPr lang="en-US" dirty="0"/>
              <a:t>China has shown a preemptive capacity to support larger banks, direct capital replenishment, and assist in bad debt disposal </a:t>
            </a:r>
          </a:p>
          <a:p>
            <a:r>
              <a:rPr lang="en-US" dirty="0"/>
              <a:t>Current private debt growth compensation for loss of export advantage </a:t>
            </a:r>
          </a:p>
          <a:p>
            <a:r>
              <a:rPr lang="en-US" dirty="0"/>
              <a:t>We expect continued GDP deceleration and exporting of deflation</a:t>
            </a:r>
          </a:p>
        </p:txBody>
      </p:sp>
    </p:spTree>
    <p:extLst>
      <p:ext uri="{BB962C8B-B14F-4D97-AF65-F5344CB8AC3E}">
        <p14:creationId xmlns:p14="http://schemas.microsoft.com/office/powerpoint/2010/main" val="693052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3C727-633F-DD4B-BA64-B1CAFDB2F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Big Caslon Medium" panose="02000603090000020003" pitchFamily="2" charset="-79"/>
                <a:cs typeface="Big Caslon Medium" panose="02000603090000020003" pitchFamily="2" charset="-79"/>
              </a:rPr>
              <a:t>Tychos</a:t>
            </a:r>
            <a:r>
              <a:rPr lang="en-US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 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77534-6336-274F-9406-31D6B4C4A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Rapid growth in private credit at the country level or sector level portends credit problems for that country or sector</a:t>
            </a:r>
          </a:p>
          <a:p>
            <a:r>
              <a:rPr lang="en-US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Why? Rapid growth in credit signals creation of oversupply or overcapacity in a given sector. Oversupply or overcapacity is only possible through rapid debt expansion</a:t>
            </a:r>
          </a:p>
          <a:p>
            <a:r>
              <a:rPr lang="en-US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Significant overcapacity (housing, drilling rigs) generally followed by</a:t>
            </a:r>
          </a:p>
          <a:p>
            <a:pPr lvl="1"/>
            <a:r>
              <a:rPr lang="en-US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Drop in sector activity and increased sector layoffs while demand catches up</a:t>
            </a:r>
          </a:p>
          <a:p>
            <a:pPr lvl="1"/>
            <a:r>
              <a:rPr lang="en-US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High losses for lenders in that sector</a:t>
            </a:r>
          </a:p>
          <a:p>
            <a:r>
              <a:rPr lang="en-US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At large enough scale, this describes a national financial crisis</a:t>
            </a:r>
          </a:p>
          <a:p>
            <a:pPr lvl="1"/>
            <a:endParaRPr lang="en-US" dirty="0">
              <a:latin typeface="Big Caslon Medium" panose="02000603090000020003" pitchFamily="2" charset="-79"/>
              <a:cs typeface="Big Caslon Medium" panose="020006030900000200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7134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06EB86-122F-8942-AF89-6925FBC4A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889000"/>
            <a:ext cx="9271000" cy="5080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111793E-9987-3F4E-B80B-82589AAC4C89}"/>
              </a:ext>
            </a:extLst>
          </p:cNvPr>
          <p:cNvSpPr/>
          <p:nvPr/>
        </p:nvSpPr>
        <p:spPr>
          <a:xfrm>
            <a:off x="8765540" y="2006984"/>
            <a:ext cx="1965960" cy="118110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5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C72C-4C7E-4441-BE48-31DD5FA4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in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6EC21-744A-D046-9846-95663B0A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40865"/>
            <a:ext cx="10515600" cy="4351338"/>
          </a:xfrm>
        </p:spPr>
        <p:txBody>
          <a:bodyPr/>
          <a:lstStyle/>
          <a:p>
            <a:r>
              <a:rPr lang="en-US" dirty="0"/>
              <a:t>Risk by sector</a:t>
            </a:r>
          </a:p>
          <a:p>
            <a:r>
              <a:rPr lang="en-US" dirty="0"/>
              <a:t>Risk by institution type</a:t>
            </a:r>
          </a:p>
          <a:p>
            <a:r>
              <a:rPr lang="en-US" dirty="0"/>
              <a:t>Risk by security type</a:t>
            </a:r>
          </a:p>
          <a:p>
            <a:r>
              <a:rPr lang="en-US" dirty="0"/>
              <a:t>Cross border risk</a:t>
            </a:r>
          </a:p>
          <a:p>
            <a:r>
              <a:rPr lang="en-US" dirty="0"/>
              <a:t>Derivative risk</a:t>
            </a:r>
          </a:p>
          <a:p>
            <a:r>
              <a:rPr lang="en-US" dirty="0"/>
              <a:t>Largest lenders</a:t>
            </a:r>
          </a:p>
          <a:p>
            <a:r>
              <a:rPr lang="en-US" dirty="0"/>
              <a:t>Detail on mortgage and housing activity </a:t>
            </a:r>
          </a:p>
        </p:txBody>
      </p:sp>
    </p:spTree>
    <p:extLst>
      <p:ext uri="{BB962C8B-B14F-4D97-AF65-F5344CB8AC3E}">
        <p14:creationId xmlns:p14="http://schemas.microsoft.com/office/powerpoint/2010/main" val="1337697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76E31-491A-D148-ACBC-4AF57C14E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564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Country Net Worth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3D756-83D2-024E-B6F6-17C6ADC85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228" y="2506662"/>
            <a:ext cx="10515600" cy="4351338"/>
          </a:xfrm>
        </p:spPr>
        <p:txBody>
          <a:bodyPr/>
          <a:lstStyle/>
          <a:p>
            <a:r>
              <a:rPr lang="en-US" dirty="0"/>
              <a:t>A country’s net worth is in essence the sum of the net worth of its households, businesses (NFCs), financial institutions, and government</a:t>
            </a:r>
          </a:p>
          <a:p>
            <a:r>
              <a:rPr lang="en-US" dirty="0"/>
              <a:t>Value is in getting a general sense of direction of these trends—improving or declining?</a:t>
            </a:r>
          </a:p>
        </p:txBody>
      </p:sp>
    </p:spTree>
    <p:extLst>
      <p:ext uri="{BB962C8B-B14F-4D97-AF65-F5344CB8AC3E}">
        <p14:creationId xmlns:p14="http://schemas.microsoft.com/office/powerpoint/2010/main" val="1415771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D4698E-7C17-0048-A456-0041D5812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222250"/>
            <a:ext cx="11163300" cy="64135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D374B63-0F1D-4548-8C48-408B91A31153}"/>
              </a:ext>
            </a:extLst>
          </p:cNvPr>
          <p:cNvSpPr/>
          <p:nvPr/>
        </p:nvSpPr>
        <p:spPr>
          <a:xfrm>
            <a:off x="9004852" y="1375892"/>
            <a:ext cx="1706880" cy="1015744"/>
          </a:xfrm>
          <a:prstGeom prst="ellipse">
            <a:avLst/>
          </a:prstGeom>
          <a:noFill/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507311-EF98-1946-B927-592072ECDC61}"/>
              </a:ext>
            </a:extLst>
          </p:cNvPr>
          <p:cNvSpPr/>
          <p:nvPr/>
        </p:nvSpPr>
        <p:spPr>
          <a:xfrm>
            <a:off x="2199281" y="1667441"/>
            <a:ext cx="1706880" cy="1015744"/>
          </a:xfrm>
          <a:prstGeom prst="ellipse">
            <a:avLst/>
          </a:prstGeom>
          <a:noFill/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8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8DF62-9CED-4948-818A-FFE073E6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Incomplete Story with Only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99AB9-421D-C745-AB34-5438667B7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774" y="2141537"/>
            <a:ext cx="10515600" cy="4351338"/>
          </a:xfrm>
        </p:spPr>
        <p:txBody>
          <a:bodyPr/>
          <a:lstStyle/>
          <a:p>
            <a:r>
              <a:rPr lang="en-US" dirty="0"/>
              <a:t>Need the asset side of the story</a:t>
            </a:r>
          </a:p>
          <a:p>
            <a:r>
              <a:rPr lang="en-US" dirty="0"/>
              <a:t>Assets can be misleading in the short term, e.g. 2007—but helpful picture over the long term</a:t>
            </a:r>
          </a:p>
        </p:txBody>
      </p:sp>
    </p:spTree>
    <p:extLst>
      <p:ext uri="{BB962C8B-B14F-4D97-AF65-F5344CB8AC3E}">
        <p14:creationId xmlns:p14="http://schemas.microsoft.com/office/powerpoint/2010/main" val="3864921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D3B1B3-A826-0349-A75F-BF6E07547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37" y="260350"/>
            <a:ext cx="10109200" cy="63373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4BF7474-393A-1C47-8651-4E44E7DF9607}"/>
              </a:ext>
            </a:extLst>
          </p:cNvPr>
          <p:cNvSpPr/>
          <p:nvPr/>
        </p:nvSpPr>
        <p:spPr>
          <a:xfrm>
            <a:off x="9525000" y="2752807"/>
            <a:ext cx="1315278" cy="89154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46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1DE4B1-D9BB-A040-B8E1-A1C712833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89" y="82550"/>
            <a:ext cx="10121900" cy="66929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A031BEB-5C89-DC47-8866-06C59A6B7192}"/>
              </a:ext>
            </a:extLst>
          </p:cNvPr>
          <p:cNvSpPr/>
          <p:nvPr/>
        </p:nvSpPr>
        <p:spPr>
          <a:xfrm>
            <a:off x="9183757" y="4558748"/>
            <a:ext cx="1459064" cy="99192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EAAF42-502D-FD43-A7D6-06B73973DF49}"/>
              </a:ext>
            </a:extLst>
          </p:cNvPr>
          <p:cNvSpPr txBox="1"/>
          <p:nvPr/>
        </p:nvSpPr>
        <p:spPr>
          <a:xfrm>
            <a:off x="10778293" y="4685378"/>
            <a:ext cx="11841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Will become </a:t>
            </a:r>
          </a:p>
          <a:p>
            <a:r>
              <a:rPr lang="en-US" sz="1400" dirty="0">
                <a:highlight>
                  <a:srgbClr val="FFFF00"/>
                </a:highlight>
              </a:rPr>
              <a:t>sharply more </a:t>
            </a:r>
          </a:p>
          <a:p>
            <a:r>
              <a:rPr lang="en-US" sz="1400" dirty="0">
                <a:highlight>
                  <a:srgbClr val="FFFF00"/>
                </a:highlight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272070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B2EF50-22CD-0843-A43D-53C0C4555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85" y="158750"/>
            <a:ext cx="10591800" cy="65405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79F8A28-6435-6148-9B1D-9E586087259E}"/>
              </a:ext>
            </a:extLst>
          </p:cNvPr>
          <p:cNvSpPr/>
          <p:nvPr/>
        </p:nvSpPr>
        <p:spPr>
          <a:xfrm>
            <a:off x="9326217" y="1338470"/>
            <a:ext cx="1408043" cy="85940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BFB4F5-638E-B04D-8CB8-3CCF5A041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85" y="311150"/>
            <a:ext cx="10591800" cy="65405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CC11900-F33F-2447-9BB2-3DA447521197}"/>
              </a:ext>
            </a:extLst>
          </p:cNvPr>
          <p:cNvSpPr/>
          <p:nvPr/>
        </p:nvSpPr>
        <p:spPr>
          <a:xfrm>
            <a:off x="9124786" y="1449056"/>
            <a:ext cx="1965960" cy="118110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4F535C-6372-6E49-89C9-2B395B7ECEE1}"/>
              </a:ext>
            </a:extLst>
          </p:cNvPr>
          <p:cNvSpPr/>
          <p:nvPr/>
        </p:nvSpPr>
        <p:spPr>
          <a:xfrm>
            <a:off x="9488557" y="4298149"/>
            <a:ext cx="1571708" cy="102505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53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9436-3DB2-5545-9A2A-A2D01FD3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Seven Country Net Worth Comparison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6CCC3-EB71-1743-A8D5-39E91109E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52" y="0"/>
            <a:ext cx="11008895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3AB6522-B766-294F-BC01-99EBA6626D63}"/>
              </a:ext>
            </a:extLst>
          </p:cNvPr>
          <p:cNvSpPr/>
          <p:nvPr/>
        </p:nvSpPr>
        <p:spPr>
          <a:xfrm>
            <a:off x="9833112" y="993913"/>
            <a:ext cx="1644011" cy="10619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4328EA-7A6E-084F-8A5A-FB0C5678FF7D}"/>
              </a:ext>
            </a:extLst>
          </p:cNvPr>
          <p:cNvSpPr/>
          <p:nvPr/>
        </p:nvSpPr>
        <p:spPr>
          <a:xfrm>
            <a:off x="10052357" y="4431979"/>
            <a:ext cx="1644011" cy="10619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51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54534D-F840-5544-90B9-2770B7D57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385491"/>
            <a:ext cx="11672554" cy="4750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3D12DD-C5D6-7948-B0AB-616B40A677D0}"/>
              </a:ext>
            </a:extLst>
          </p:cNvPr>
          <p:cNvSpPr txBox="1"/>
          <p:nvPr/>
        </p:nvSpPr>
        <p:spPr>
          <a:xfrm>
            <a:off x="3207027" y="537578"/>
            <a:ext cx="730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Third Report: Historical Debt, Trade, and Inflation Data</a:t>
            </a:r>
          </a:p>
        </p:txBody>
      </p:sp>
    </p:spTree>
    <p:extLst>
      <p:ext uri="{BB962C8B-B14F-4D97-AF65-F5344CB8AC3E}">
        <p14:creationId xmlns:p14="http://schemas.microsoft.com/office/powerpoint/2010/main" val="384425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36D5B-3A5D-0947-BB53-82135A1A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561" y="0"/>
            <a:ext cx="10515600" cy="1325563"/>
          </a:xfrm>
        </p:spPr>
        <p:txBody>
          <a:bodyPr/>
          <a:lstStyle/>
          <a:p>
            <a:r>
              <a:rPr lang="en-US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Country level examples: US in 2000s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847" y="1089018"/>
            <a:ext cx="6967582" cy="545976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1F4673D-4044-364F-9819-65F25FBC3170}"/>
              </a:ext>
            </a:extLst>
          </p:cNvPr>
          <p:cNvSpPr/>
          <p:nvPr/>
        </p:nvSpPr>
        <p:spPr>
          <a:xfrm>
            <a:off x="3200400" y="2011997"/>
            <a:ext cx="1706880" cy="1015744"/>
          </a:xfrm>
          <a:prstGeom prst="ellipse">
            <a:avLst/>
          </a:prstGeom>
          <a:noFill/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66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C5A2-0D03-C34F-9DE4-8BFBAA20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Thank you!</a:t>
            </a:r>
            <a:br>
              <a:rPr lang="en-US" sz="4800" dirty="0">
                <a:latin typeface="Big Caslon Medium" panose="02000603090000020003" pitchFamily="2" charset="-79"/>
                <a:cs typeface="Big Caslon Medium" panose="02000603090000020003" pitchFamily="2" charset="-79"/>
              </a:rPr>
            </a:br>
            <a:br>
              <a:rPr lang="en-US" sz="4800" dirty="0">
                <a:latin typeface="Big Caslon Medium" panose="02000603090000020003" pitchFamily="2" charset="-79"/>
                <a:cs typeface="Big Caslon Medium" panose="02000603090000020003" pitchFamily="2" charset="-79"/>
              </a:rPr>
            </a:br>
            <a:r>
              <a:rPr lang="en-US" sz="48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Happy to be wrong!</a:t>
            </a:r>
            <a:br>
              <a:rPr lang="en-US" sz="4800" dirty="0">
                <a:latin typeface="Big Caslon Medium" panose="02000603090000020003" pitchFamily="2" charset="-79"/>
                <a:cs typeface="Big Caslon Medium" panose="02000603090000020003" pitchFamily="2" charset="-79"/>
              </a:rPr>
            </a:br>
            <a:r>
              <a:rPr lang="en-US" sz="4800" dirty="0">
                <a:latin typeface="Big Caslon Medium" panose="02000603090000020003" pitchFamily="2" charset="-79"/>
                <a:cs typeface="Big Caslon Medium" panose="02000603090000020003" pitchFamily="2" charset="-79"/>
                <a:hlinkClick r:id="rId2"/>
              </a:rPr>
              <a:t>dan@govwoods.org</a:t>
            </a:r>
            <a:br>
              <a:rPr lang="en-US" sz="4800" dirty="0">
                <a:latin typeface="Big Caslon Medium" panose="02000603090000020003" pitchFamily="2" charset="-79"/>
                <a:cs typeface="Big Caslon Medium" panose="02000603090000020003" pitchFamily="2" charset="-79"/>
              </a:rPr>
            </a:br>
            <a:r>
              <a:rPr lang="en-US" sz="4800" dirty="0" err="1">
                <a:latin typeface="Big Caslon Medium" panose="02000603090000020003" pitchFamily="2" charset="-79"/>
                <a:cs typeface="Big Caslon Medium" panose="02000603090000020003" pitchFamily="2" charset="-79"/>
              </a:rPr>
              <a:t>rvague@gmail.com</a:t>
            </a:r>
            <a:endParaRPr lang="en-US" sz="4800" dirty="0">
              <a:latin typeface="Big Caslon Medium" panose="02000603090000020003" pitchFamily="2" charset="-79"/>
              <a:cs typeface="Big Caslon Medium" panose="020006030900000200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8365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FAC825-F7DB-0C46-A308-13F8A18F9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18" y="0"/>
            <a:ext cx="10513964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B7CF24E-BED6-5343-AB19-484D54D0461E}"/>
              </a:ext>
            </a:extLst>
          </p:cNvPr>
          <p:cNvSpPr/>
          <p:nvPr/>
        </p:nvSpPr>
        <p:spPr>
          <a:xfrm>
            <a:off x="8663608" y="1175796"/>
            <a:ext cx="1965960" cy="118110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30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9D64FE-C7BC-5A4A-96BA-101214CC4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838" y="556590"/>
            <a:ext cx="9960323" cy="6015859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6477AD7-1EB3-944A-8F21-A28FC500856A}"/>
              </a:ext>
            </a:extLst>
          </p:cNvPr>
          <p:cNvSpPr/>
          <p:nvPr/>
        </p:nvSpPr>
        <p:spPr>
          <a:xfrm>
            <a:off x="9501808" y="2766059"/>
            <a:ext cx="1379551" cy="66294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137A33-8913-9C40-AC77-3794D9D642D9}"/>
              </a:ext>
            </a:extLst>
          </p:cNvPr>
          <p:cNvSpPr/>
          <p:nvPr/>
        </p:nvSpPr>
        <p:spPr>
          <a:xfrm>
            <a:off x="8672879" y="4548476"/>
            <a:ext cx="1965960" cy="118110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99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B6E9-7793-6F4B-BDB8-D55F6BC85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Country HH+NFC Net Worth Comparison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DCDBC3-E944-D444-8B8A-C62E92ACB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51" y="0"/>
            <a:ext cx="11307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2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8B633-E92A-0246-8547-0022CE1CF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Country level examples: Japan in 1980/90s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024" y="1690687"/>
            <a:ext cx="6583600" cy="460058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9712CC7-3986-D74B-A97B-4D2EE027AC61}"/>
              </a:ext>
            </a:extLst>
          </p:cNvPr>
          <p:cNvSpPr/>
          <p:nvPr/>
        </p:nvSpPr>
        <p:spPr>
          <a:xfrm>
            <a:off x="3230880" y="2347277"/>
            <a:ext cx="1920240" cy="1325563"/>
          </a:xfrm>
          <a:prstGeom prst="ellipse">
            <a:avLst/>
          </a:prstGeom>
          <a:noFill/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55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Country level examples: US in 1920s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029433" y="1690688"/>
          <a:ext cx="5080120" cy="4717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693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105C5-52FD-E140-A2D1-683AC5E7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Country level examples: US in 1920s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913" y="1753151"/>
            <a:ext cx="6183487" cy="478141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DBDE504-4B2C-E848-B8BB-A6FC928F2E68}"/>
              </a:ext>
            </a:extLst>
          </p:cNvPr>
          <p:cNvSpPr/>
          <p:nvPr/>
        </p:nvSpPr>
        <p:spPr>
          <a:xfrm>
            <a:off x="3672840" y="2590799"/>
            <a:ext cx="2164080" cy="1554481"/>
          </a:xfrm>
          <a:prstGeom prst="ellipse">
            <a:avLst/>
          </a:prstGeom>
          <a:noFill/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8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7212-C85F-9F4B-881F-B814771C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Sector level examples: US Energy in 2010s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301" y="1690688"/>
            <a:ext cx="6055740" cy="483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3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9C174-E120-904F-90D5-1E7B9A26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Sector level examples: Student lending 2010s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050" y="1820953"/>
            <a:ext cx="6903611" cy="450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22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0E335-73EF-4D4E-AF3E-169385C9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4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Sector level examples: Telecommunications 2001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622610-AB43-424F-AC76-EEDFA6768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197" y="1405226"/>
            <a:ext cx="7384921" cy="487582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68EEA2-253B-4C4D-B053-141F11499DE8}"/>
              </a:ext>
            </a:extLst>
          </p:cNvPr>
          <p:cNvCxnSpPr>
            <a:cxnSpLocks/>
          </p:cNvCxnSpPr>
          <p:nvPr/>
        </p:nvCxnSpPr>
        <p:spPr>
          <a:xfrm flipH="1" flipV="1">
            <a:off x="4357315" y="2915615"/>
            <a:ext cx="837537" cy="302513"/>
          </a:xfrm>
          <a:prstGeom prst="line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4378790-B0AE-4F4A-AD13-1C53DD998404}"/>
              </a:ext>
            </a:extLst>
          </p:cNvPr>
          <p:cNvSpPr txBox="1"/>
          <p:nvPr/>
        </p:nvSpPr>
        <p:spPr>
          <a:xfrm>
            <a:off x="4940514" y="3270541"/>
            <a:ext cx="199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WorldCom collapse</a:t>
            </a:r>
          </a:p>
        </p:txBody>
      </p:sp>
    </p:spTree>
    <p:extLst>
      <p:ext uri="{BB962C8B-B14F-4D97-AF65-F5344CB8AC3E}">
        <p14:creationId xmlns:p14="http://schemas.microsoft.com/office/powerpoint/2010/main" val="603954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530</Words>
  <Application>Microsoft Macintosh PowerPoint</Application>
  <PresentationFormat>Widescreen</PresentationFormat>
  <Paragraphs>74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Big Caslon Medium</vt:lpstr>
      <vt:lpstr>Calibri</vt:lpstr>
      <vt:lpstr>Calibri Light</vt:lpstr>
      <vt:lpstr>Times New Roman</vt:lpstr>
      <vt:lpstr>Office Theme</vt:lpstr>
      <vt:lpstr>Tychos Analytics</vt:lpstr>
      <vt:lpstr>Tychos Thesis</vt:lpstr>
      <vt:lpstr>Country level examples: US in 2000s</vt:lpstr>
      <vt:lpstr>Country level examples: Japan in 1980/90s</vt:lpstr>
      <vt:lpstr>Country level examples: US in 1920s</vt:lpstr>
      <vt:lpstr>Country level examples: US in 1920s</vt:lpstr>
      <vt:lpstr>Sector level examples: US Energy in 2010s</vt:lpstr>
      <vt:lpstr>Sector level examples: Student lending 2010s</vt:lpstr>
      <vt:lpstr>Sector level examples: Telecommunications 2001</vt:lpstr>
      <vt:lpstr>Reports found at www.tychosgroup.org</vt:lpstr>
      <vt:lpstr>PowerPoint Presentation</vt:lpstr>
      <vt:lpstr>PowerPoint Presentation</vt:lpstr>
      <vt:lpstr>PowerPoint Presentation</vt:lpstr>
      <vt:lpstr>Guidelines</vt:lpstr>
      <vt:lpstr>PowerPoint Presentation</vt:lpstr>
      <vt:lpstr>PowerPoint Presentation</vt:lpstr>
      <vt:lpstr>PowerPoint Presentation</vt:lpstr>
      <vt:lpstr>PowerPoint Presentation</vt:lpstr>
      <vt:lpstr>China is unique because it owns largest lenders and borrowers</vt:lpstr>
      <vt:lpstr>PowerPoint Presentation</vt:lpstr>
      <vt:lpstr>Areas in report</vt:lpstr>
      <vt:lpstr>Country Net Worth Report</vt:lpstr>
      <vt:lpstr>PowerPoint Presentation</vt:lpstr>
      <vt:lpstr>Incomplete Story with Only Debt</vt:lpstr>
      <vt:lpstr>PowerPoint Presentation</vt:lpstr>
      <vt:lpstr>PowerPoint Presentation</vt:lpstr>
      <vt:lpstr>PowerPoint Presentation</vt:lpstr>
      <vt:lpstr>Big Seven Country Net Worth Comparison</vt:lpstr>
      <vt:lpstr>PowerPoint Presentation</vt:lpstr>
      <vt:lpstr>Thank you!  Happy to be wrong! dan@govwoods.org rvague@gmail.com</vt:lpstr>
      <vt:lpstr>PowerPoint Presentation</vt:lpstr>
      <vt:lpstr>PowerPoint Presentation</vt:lpstr>
      <vt:lpstr>Big Country HH+NFC Net Worth Comparison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Michael Grady</cp:lastModifiedBy>
  <cp:revision>98</cp:revision>
  <dcterms:created xsi:type="dcterms:W3CDTF">2020-08-25T15:24:02Z</dcterms:created>
  <dcterms:modified xsi:type="dcterms:W3CDTF">2020-09-16T16:46:57Z</dcterms:modified>
</cp:coreProperties>
</file>